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/>
  <p:notesSz cx="6805612" cy="9939337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슬라이드를 이동하려면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Noto Sans CJK JP"/>
              </a:rPr>
              <a:t>메모 서식을 편집하려면 클릭하십시오</a:t>
            </a:r>
            <a:r>
              <a:rPr b="0" lang="en-US" sz="2000" spc="-1" strike="noStrike">
                <a:latin typeface="Noto Sans CJK JP"/>
              </a:rPr>
              <a:t>.</a:t>
            </a:r>
            <a:endParaRPr b="0" lang="en-US" sz="2000" spc="-1" strike="noStrike">
              <a:latin typeface="Noto Sans CJK JP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Noto Sans CJK JP"/>
              </a:rPr>
              <a:t> </a:t>
            </a:r>
            <a:endParaRPr b="0" lang="en-US" sz="1400" spc="-1" strike="noStrike">
              <a:latin typeface="Noto Sans CJK JP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B9D9C36-56A7-4AFA-9E53-C84E847468C0}" type="slidenum">
              <a:rPr b="0" lang="en-US" sz="1400" spc="-1" strike="noStrike">
                <a:latin typeface="Noto Sans CJK JP"/>
              </a:rPr>
              <a:t>1</a:t>
            </a:fld>
            <a:endParaRPr b="0" lang="en-US" sz="14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392120" y="187200"/>
            <a:ext cx="4001400" cy="2999520"/>
          </a:xfrm>
          <a:prstGeom prst="rect">
            <a:avLst/>
          </a:prstGeom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DF333D0-545D-4B45-AFFF-78ECE5F368AC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B075A5-E7D8-4957-A7CA-24FD5D7B0F47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D77506E-6679-497C-B4DD-FF27AC8796C5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0931FAE-56B0-4AE7-89CD-3AE0AA5B3EC8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8FC1FC4-A644-4E11-B129-8E9D1663E355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390680" y="187200"/>
            <a:ext cx="4004280" cy="2999520"/>
          </a:xfrm>
          <a:prstGeom prst="rect">
            <a:avLst/>
          </a:prstGeom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250920" y="4694760"/>
            <a:ext cx="6287400" cy="45198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Noto Sans CJK JP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3854880" y="9440640"/>
            <a:ext cx="293292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9D7590F-4ED6-4F99-8B22-BDA40AFA1AFF}" type="slidenum">
              <a:rPr b="0" lang="en-US" sz="1200" spc="-1" strike="noStrike">
                <a:solidFill>
                  <a:srgbClr val="000000"/>
                </a:solidFill>
                <a:latin typeface="Noto Sans CJK JP"/>
                <a:ea typeface="+mn-ea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400" cy="3344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400" cy="3344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400" cy="3344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0" descr=""/>
          <p:cNvPicPr/>
          <p:nvPr/>
        </p:nvPicPr>
        <p:blipFill>
          <a:blip r:embed="rId2"/>
          <a:srcRect l="3414" t="0" r="53465" b="0"/>
          <a:stretch/>
        </p:blipFill>
        <p:spPr>
          <a:xfrm>
            <a:off x="226440" y="6385680"/>
            <a:ext cx="788400" cy="33444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86640" y="495720"/>
            <a:ext cx="850896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Tendermint_v5.01_node4_slot1_value1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26929456-8C6F-4BA5-B890-23FC726AA5F9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Verification/kernel/elapsed time used: 10,598.15s / 580.79s / 11,179.987s.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Resident/virtual memory usage peaks: 204,509,812KB / 204,841,036KB.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5" name="그림 164" descr=""/>
          <p:cNvPicPr/>
          <p:nvPr/>
        </p:nvPicPr>
        <p:blipFill>
          <a:blip r:embed="rId1"/>
          <a:stretch/>
        </p:blipFill>
        <p:spPr>
          <a:xfrm>
            <a:off x="4768560" y="3450240"/>
            <a:ext cx="3435480" cy="329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9" name="그림 198" descr=""/>
          <p:cNvPicPr/>
          <p:nvPr/>
        </p:nvPicPr>
        <p:blipFill>
          <a:blip r:embed="rId1"/>
          <a:stretch/>
        </p:blipFill>
        <p:spPr>
          <a:xfrm>
            <a:off x="3809160" y="1872000"/>
            <a:ext cx="5045760" cy="428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Tendermint_v7.05_node6_slot3_vp1.xml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2" name="그림 201" descr=""/>
          <p:cNvPicPr/>
          <p:nvPr/>
        </p:nvPicPr>
        <p:blipFill>
          <a:blip r:embed="rId1"/>
          <a:stretch/>
        </p:blipFill>
        <p:spPr>
          <a:xfrm>
            <a:off x="2004120" y="1800000"/>
            <a:ext cx="5266800" cy="446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Tendermint_v7.05_node7_slot3_vp1.xml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5" name="그림 204" descr=""/>
          <p:cNvPicPr/>
          <p:nvPr/>
        </p:nvPicPr>
        <p:blipFill>
          <a:blip r:embed="rId1"/>
          <a:stretch/>
        </p:blipFill>
        <p:spPr>
          <a:xfrm>
            <a:off x="1728000" y="1738800"/>
            <a:ext cx="5839920" cy="495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Tendermint_v7.05_node8_slot3_vp1.xml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08" name="그림 207" descr=""/>
          <p:cNvPicPr/>
          <p:nvPr/>
        </p:nvPicPr>
        <p:blipFill>
          <a:blip r:embed="rId1"/>
          <a:stretch/>
        </p:blipFill>
        <p:spPr>
          <a:xfrm>
            <a:off x="1656000" y="1782000"/>
            <a:ext cx="5788800" cy="491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273600"/>
            <a:ext cx="8228520" cy="53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v7.07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Tendermint_v7.07_node3_slot3_v1.xml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0.04s / 0s / 0.04s.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12,124KB / 49,176KB.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4" name="그림 213" descr=""/>
          <p:cNvPicPr/>
          <p:nvPr/>
        </p:nvPicPr>
        <p:blipFill>
          <a:blip r:embed="rId1"/>
          <a:stretch/>
        </p:blipFill>
        <p:spPr>
          <a:xfrm>
            <a:off x="4681080" y="1613880"/>
            <a:ext cx="4318200" cy="349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Tendermint_v7.07_node4_slot3_v1.xml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0.41s / 0s / 0.409s.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18,424KB / 51,304KB.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19" name="그림 218" descr=""/>
          <p:cNvPicPr/>
          <p:nvPr/>
        </p:nvPicPr>
        <p:blipFill>
          <a:blip r:embed="rId1"/>
          <a:stretch/>
        </p:blipFill>
        <p:spPr>
          <a:xfrm>
            <a:off x="4690080" y="1656000"/>
            <a:ext cx="4237200" cy="352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Tendermint_v7.07_node5_slot3_v1.xml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5.38s / 0.06s / 5.446s.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103,220KB / 108,936KB.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4" name="그림 223" descr=""/>
          <p:cNvPicPr/>
          <p:nvPr/>
        </p:nvPicPr>
        <p:blipFill>
          <a:blip r:embed="rId1"/>
          <a:stretch/>
        </p:blipFill>
        <p:spPr>
          <a:xfrm>
            <a:off x="4735080" y="1489680"/>
            <a:ext cx="4264200" cy="354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Tendermint_v7.07_node6_slot3_v1.xml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Unfinished...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29" name="그림 228" descr=""/>
          <p:cNvPicPr/>
          <p:nvPr/>
        </p:nvPicPr>
        <p:blipFill>
          <a:blip r:embed="rId1"/>
          <a:srcRect l="3150" t="1118" r="54193" b="47203"/>
          <a:stretch/>
        </p:blipFill>
        <p:spPr>
          <a:xfrm>
            <a:off x="4885200" y="1368000"/>
            <a:ext cx="3898080" cy="295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3600"/>
            <a:ext cx="8228520" cy="53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v7.08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Tendermint_v5.01_node5_slot1_value1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822E8FF3-C994-4ABA-A4D7-C91AE2F5B3A6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Prop4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262626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69" name="그림 168" descr=""/>
          <p:cNvPicPr/>
          <p:nvPr/>
        </p:nvPicPr>
        <p:blipFill>
          <a:blip r:embed="rId1"/>
          <a:stretch/>
        </p:blipFill>
        <p:spPr>
          <a:xfrm>
            <a:off x="510840" y="2884320"/>
            <a:ext cx="5749200" cy="3591720"/>
          </a:xfrm>
          <a:prstGeom prst="rect">
            <a:avLst/>
          </a:prstGeom>
          <a:ln>
            <a:noFill/>
          </a:ln>
        </p:spPr>
      </p:pic>
      <p:pic>
        <p:nvPicPr>
          <p:cNvPr id="170" name="그림 169" descr=""/>
          <p:cNvPicPr/>
          <p:nvPr/>
        </p:nvPicPr>
        <p:blipFill>
          <a:blip r:embed="rId2"/>
          <a:stretch/>
        </p:blipFill>
        <p:spPr>
          <a:xfrm>
            <a:off x="5141520" y="1896120"/>
            <a:ext cx="3710520" cy="299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 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21,147.25s / 1,420.11s / 22,570.573s.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190,221,632KB / 190,588,884KB.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35" name="그림 234" descr=""/>
          <p:cNvPicPr/>
          <p:nvPr/>
        </p:nvPicPr>
        <p:blipFill>
          <a:blip r:embed="rId1"/>
          <a:stretch/>
        </p:blipFill>
        <p:spPr>
          <a:xfrm>
            <a:off x="4896000" y="1548360"/>
            <a:ext cx="4103640" cy="40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Tendermint_v7.08_node6_slot1_v1.xml</a:t>
            </a:r>
            <a:endParaRPr b="0" lang="en-US" sz="3200" spc="-1" strike="noStrike">
              <a:latin typeface="Noto Sans CJK JP"/>
            </a:endParaRPr>
          </a:p>
        </p:txBody>
      </p:sp>
      <p:pic>
        <p:nvPicPr>
          <p:cNvPr id="239" name="그림 238" descr=""/>
          <p:cNvPicPr/>
          <p:nvPr/>
        </p:nvPicPr>
        <p:blipFill>
          <a:blip r:embed="rId1"/>
          <a:srcRect l="3587" t="2935" r="50628" b="30998"/>
          <a:stretch/>
        </p:blipFill>
        <p:spPr>
          <a:xfrm>
            <a:off x="1872000" y="1217520"/>
            <a:ext cx="5594400" cy="504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3600"/>
            <a:ext cx="8228520" cy="53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v7.09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Tendermint_v7.09_node6_slot1_v1.xml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=&gt; Not finished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Killing server!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74,017.26s / 67,228.42s / 615,513.011s.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326,586,744KB / 495,568,324KB.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Disconnected.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 rot="21599400">
            <a:off x="5325120" y="3391200"/>
            <a:ext cx="3674880" cy="330444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rcRect l="4965" t="2535" r="50150" b="33206"/>
          <a:stretch/>
        </p:blipFill>
        <p:spPr>
          <a:xfrm>
            <a:off x="4536360" y="1368360"/>
            <a:ext cx="4103640" cy="36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Tendermint_v7.09_node5_slot1_v1.xml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1.78s / 0s / 1.785s.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40,840KB / 58,808KB.</a:t>
            </a:r>
            <a:endParaRPr b="0" lang="en-US" sz="2300" spc="-1" strike="noStrike">
              <a:latin typeface="Noto Sans CJK JP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4584960" y="1584000"/>
            <a:ext cx="4343040" cy="38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3600"/>
            <a:ext cx="8228520" cy="53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v7.11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Tendermint_v7.11_node6_slot1_v2.xml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NodeSlot(i).SlotFail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18.66s / 0.14s / 18.797s.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144,356KB / 157,360KB.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4431600" y="1440000"/>
            <a:ext cx="4424400" cy="36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273600"/>
            <a:ext cx="8228520" cy="530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v7.13</a:t>
            </a:r>
            <a:endParaRPr b="0" lang="en-US" sz="3200" spc="-1" strike="noStrike">
              <a:latin typeface="Noto Sans CJK JP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Tendermint_v7.13_node6_slot1_v2.xml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16.17s / 0.25s / 16.42s.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150,808KB / 166,764KB.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4180320" y="1416960"/>
            <a:ext cx="4891680" cy="412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386640" y="1245240"/>
            <a:ext cx="414864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Tendermint_v7.13_node7_slot1_v2.xml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457200" y="1604520"/>
            <a:ext cx="4078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A[] forall (i : s_id) not (NodeSlot(i).SlotFail || NodeSlot(i).SlotTimeout)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a65d"/>
                </a:solidFill>
                <a:latin typeface="a중고딕"/>
                <a:ea typeface="a중고딕"/>
              </a:rPr>
              <a:t>Property is satisfied.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Verification/kernel/elapsed time used: 230.31s / 1.14s / 231.459s.</a:t>
            </a:r>
            <a:endParaRPr b="0" lang="en-US" sz="2300" spc="-1" strike="noStrike">
              <a:latin typeface="Noto Sans CJK JP"/>
            </a:endParaRPr>
          </a:p>
          <a:p>
            <a:pPr marL="432000" indent="-3232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Resident/virtual memory usage peaks: 1,855,480KB / 1,870,552KB.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4352040" y="1488960"/>
            <a:ext cx="4550040" cy="383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5.xml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BF757D4E-E58B-46BF-959F-1120FEB3987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4" name="그림 56" descr=""/>
          <p:cNvPicPr/>
          <p:nvPr/>
        </p:nvPicPr>
        <p:blipFill>
          <a:blip r:embed="rId1"/>
          <a:stretch/>
        </p:blipFill>
        <p:spPr>
          <a:xfrm>
            <a:off x="2664000" y="2880000"/>
            <a:ext cx="5801040" cy="36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4.xml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73D9784E-9876-47A3-A93F-50D0D07D42CF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(NodeSlot(i).SlotFail ||NodeSlot(i).SlotUnknown)Not finished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18,815.08s / 2,080.1s / 20,896.782s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216,749,852KB / 217,452,796KB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78" name="그림 60" descr=""/>
          <p:cNvPicPr/>
          <p:nvPr/>
        </p:nvPicPr>
        <p:blipFill>
          <a:blip r:embed="rId1"/>
          <a:stretch/>
        </p:blipFill>
        <p:spPr>
          <a:xfrm>
            <a:off x="4827240" y="2736000"/>
            <a:ext cx="4169880" cy="366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Tendermint_v6.01_4node_3slot_10-10-10vp.xml.xml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98C5330E-09B1-4F3C-A6D7-894BA96C80DE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2" name="그림 64" descr=""/>
          <p:cNvPicPr/>
          <p:nvPr/>
        </p:nvPicPr>
        <p:blipFill>
          <a:blip r:embed="rId1"/>
          <a:srcRect l="0" t="6636" r="43894" b="30343"/>
          <a:stretch/>
        </p:blipFill>
        <p:spPr>
          <a:xfrm>
            <a:off x="57960" y="3816000"/>
            <a:ext cx="3894480" cy="2733840"/>
          </a:xfrm>
          <a:prstGeom prst="rect">
            <a:avLst/>
          </a:prstGeom>
          <a:ln>
            <a:noFill/>
          </a:ln>
        </p:spPr>
      </p:pic>
      <p:pic>
        <p:nvPicPr>
          <p:cNvPr id="183" name="그림 65" descr=""/>
          <p:cNvPicPr/>
          <p:nvPr/>
        </p:nvPicPr>
        <p:blipFill>
          <a:blip r:embed="rId2"/>
          <a:srcRect l="6998" t="7140" r="44935" b="29843"/>
          <a:stretch/>
        </p:blipFill>
        <p:spPr>
          <a:xfrm>
            <a:off x="4464000" y="3744000"/>
            <a:ext cx="3525480" cy="288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Tendermint_v6.03_4node_2slot_1-1-1-1vp.xml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642440" y="6453000"/>
            <a:ext cx="1253160" cy="25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r">
              <a:lnSpc>
                <a:spcPct val="100000"/>
              </a:lnSpc>
            </a:pPr>
            <a:fld id="{840D0992-1B16-48D9-9A8C-DBA98D02AFA8}" type="slidenum">
              <a:rPr b="1" lang="en-US" sz="1200" spc="-1" strike="noStrike">
                <a:solidFill>
                  <a:srgbClr val="b4b4b4"/>
                </a:solidFill>
                <a:latin typeface="Raleway"/>
                <a:ea typeface="DejaVu Sans"/>
              </a:rPr>
              <a:t>1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262626"/>
                </a:solidFill>
                <a:latin typeface="a중고딕"/>
                <a:ea typeface="a중고딕"/>
              </a:rPr>
              <a:t>Verification for Prop6</a:t>
            </a:r>
            <a:r>
              <a:rPr b="0" lang="en-US" sz="2000" spc="-1" strike="noStrike">
                <a:solidFill>
                  <a:srgbClr val="262626"/>
                </a:solidFill>
                <a:latin typeface="a신고딕"/>
                <a:ea typeface="a신고딕"/>
              </a:rPr>
              <a:t>. </a:t>
            </a:r>
            <a:endParaRPr b="0" lang="en-US" sz="20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신고딕"/>
                <a:ea typeface="a신고딕"/>
              </a:rPr>
              <a:t>A[] forall (i : s_id) not NodeSlot(i).SlotFail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Verification/kernel/elapsed time used: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Noto Sans CJK JP"/>
                <a:ea typeface="DejaVu Sans"/>
              </a:rPr>
              <a:t>Resident/virtual memory usage peaks: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  <p:pic>
        <p:nvPicPr>
          <p:cNvPr id="187" name="그림 69" descr=""/>
          <p:cNvPicPr/>
          <p:nvPr/>
        </p:nvPicPr>
        <p:blipFill>
          <a:blip r:embed="rId1"/>
          <a:srcRect l="44358" t="12085" r="13079" b="37496"/>
          <a:stretch/>
        </p:blipFill>
        <p:spPr>
          <a:xfrm>
            <a:off x="4392360" y="3384360"/>
            <a:ext cx="3885840" cy="287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그림 3" descr=""/>
          <p:cNvPicPr/>
          <p:nvPr/>
        </p:nvPicPr>
        <p:blipFill>
          <a:blip r:embed="rId1"/>
          <a:srcRect l="0" t="86201" r="75882" b="4073"/>
          <a:stretch/>
        </p:blipFill>
        <p:spPr>
          <a:xfrm>
            <a:off x="401040" y="4032360"/>
            <a:ext cx="7002360" cy="157860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Tendermint_v7.01_5node_3slot_1-1-1-1vp.xml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DejaVu Sans"/>
              </a:rPr>
              <a:t>Open membership:5-3-4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A[] forall (i : s_id) not (NodeSlot(i).SlotFail || NodeSlot(i).SlotUnknown)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Verification/kernel/elapsed time used: 2.172s / 0s / 2.173s. </a:t>
            </a:r>
            <a:br/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Resident/virtual memory usage peaks: 50,240KB / 112,552KB. </a:t>
            </a: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Tendermint_v7.01_node13_slot3_vp1-1-1-1.xml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3" name="그림 114" descr=""/>
          <p:cNvPicPr/>
          <p:nvPr/>
        </p:nvPicPr>
        <p:blipFill>
          <a:blip r:embed="rId1"/>
          <a:srcRect l="14951" t="30220" r="43281" b="13068"/>
          <a:stretch/>
        </p:blipFill>
        <p:spPr>
          <a:xfrm>
            <a:off x="1296360" y="1728000"/>
            <a:ext cx="5686200" cy="482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86640" y="495720"/>
            <a:ext cx="8354520" cy="7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4c98"/>
                </a:solidFill>
                <a:latin typeface="a견고딕"/>
                <a:ea typeface="a견고딕"/>
              </a:rPr>
              <a:t>Tendermint_v7.03_node5_slot3_vp1.xml</a:t>
            </a:r>
            <a:endParaRPr b="0" lang="en-US" sz="3200" spc="-1" strike="noStrike">
              <a:latin typeface="Noto Sans CJK JP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6640" y="1245240"/>
            <a:ext cx="8354520" cy="47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en-US" sz="2300" spc="-24" strike="noStrike">
                <a:solidFill>
                  <a:srgbClr val="000000"/>
                </a:solidFill>
                <a:latin typeface="a중고딕"/>
                <a:ea typeface="a중고딕"/>
              </a:rPr>
              <a:t>(Breadth first/Aggressive/CompactDataStructure option)</a:t>
            </a: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300" spc="-1" strike="noStrike">
              <a:latin typeface="Noto Sans CJK JP"/>
            </a:endParaRPr>
          </a:p>
        </p:txBody>
      </p:sp>
      <p:pic>
        <p:nvPicPr>
          <p:cNvPr id="196" name="그림 2" descr=""/>
          <p:cNvPicPr/>
          <p:nvPr/>
        </p:nvPicPr>
        <p:blipFill>
          <a:blip r:embed="rId1"/>
          <a:srcRect l="0" t="85947" r="76543" b="4416"/>
          <a:stretch/>
        </p:blipFill>
        <p:spPr>
          <a:xfrm>
            <a:off x="401400" y="1973520"/>
            <a:ext cx="6294960" cy="145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243970</TotalTime>
  <Application>LibreOffice/6.0.7.3$Linux_X86_64 LibreOffice_project/00m0$Build-3</Application>
  <Words>837</Words>
  <Paragraphs>130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2016-07-28T07:31:59Z</dcterms:created>
  <dc:creator>user</dc:creator>
  <dc:description/>
  <dc:language>ko-KR</dc:language>
  <cp:lastModifiedBy/>
  <cp:lastPrinted>2017-06-18T08:05:42Z</cp:lastPrinted>
  <dcterms:modified xsi:type="dcterms:W3CDTF">2023-06-02T09:43:34Z</dcterms:modified>
  <cp:revision>1135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